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85" r:id="rId4"/>
    <p:sldId id="258" r:id="rId5"/>
    <p:sldId id="281" r:id="rId6"/>
    <p:sldId id="279" r:id="rId7"/>
    <p:sldId id="277" r:id="rId8"/>
    <p:sldId id="286" r:id="rId9"/>
    <p:sldId id="266" r:id="rId10"/>
    <p:sldId id="274" r:id="rId11"/>
    <p:sldId id="287" r:id="rId12"/>
    <p:sldId id="280" r:id="rId13"/>
    <p:sldId id="267" r:id="rId14"/>
    <p:sldId id="282" r:id="rId15"/>
    <p:sldId id="288" r:id="rId16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72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C63B"/>
    <a:srgbClr val="ECF4D8"/>
    <a:srgbClr val="E4EFC7"/>
    <a:srgbClr val="6CB5FF"/>
    <a:srgbClr val="008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2" autoAdjust="0"/>
    <p:restoredTop sz="94660"/>
  </p:normalViewPr>
  <p:slideViewPr>
    <p:cSldViewPr>
      <p:cViewPr varScale="1">
        <p:scale>
          <a:sx n="116" d="100"/>
          <a:sy n="116" d="100"/>
        </p:scale>
        <p:origin x="162" y="102"/>
      </p:cViewPr>
      <p:guideLst>
        <p:guide orient="horz" pos="346"/>
        <p:guide pos="438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21" d="100"/>
          <a:sy n="121" d="100"/>
        </p:scale>
        <p:origin x="49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41212087545829"/>
          <c:y val="9.6565999873450922E-2"/>
          <c:w val="0.37625402733029661"/>
          <c:h val="0.8163411040504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A70-4306-B8B3-2E23424BD8A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A70-4306-B8B3-2E23424BD8AF}"/>
              </c:ext>
            </c:extLst>
          </c:dPt>
          <c:dLbls>
            <c:dLbl>
              <c:idx val="0"/>
              <c:layout>
                <c:manualLayout>
                  <c:x val="7.636868981170282E-2"/>
                  <c:y val="-0.1699127741925550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8197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A70-4306-B8B3-2E23424BD8A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1822696580198769E-2"/>
                  <c:y val="0.2220019015687941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8856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A70-4306-B8B3-2E23424BD8AF}"/>
                </c:ex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Мальчики</c:v>
                </c:pt>
                <c:pt idx="1">
                  <c:v>Девочки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8175</c:v>
                </c:pt>
                <c:pt idx="1">
                  <c:v>8834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A70-4306-B8B3-2E23424BD8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2200130069973716"/>
          <c:y val="0.41685833120016319"/>
          <c:w val="0.25467245868987159"/>
          <c:h val="0.314266000219411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6889268075061497"/>
          <c:h val="0.8113185511263776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Педиатры/ВОП</c:v>
                </c:pt>
              </c:strCache>
            </c:strRef>
          </c:tx>
          <c:spPr>
            <a:ln w="28575" cap="rnd">
              <a:solidFill>
                <a:srgbClr val="6CB5FF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994155083233317E-2"/>
                  <c:y val="3.544154226500479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99,7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976616076925917E-2"/>
                  <c:y val="4.95620685441810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98,7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0160153556745346E-2"/>
                  <c:y val="1.220539215500626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96,1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5071240834215271E-3"/>
                  <c:y val="8.358181108939996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97,2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9518522616896079E-2"/>
                  <c:y val="2.859545602138063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99,8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0028496333686219E-2"/>
                  <c:y val="3.372653248103749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99,3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3.0922599120848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661-44D2-890D-A44CDB3918A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2016 г</c:v>
                </c:pt>
                <c:pt idx="1">
                  <c:v>2017 г</c:v>
                </c:pt>
                <c:pt idx="2">
                  <c:v>2018 г</c:v>
                </c:pt>
                <c:pt idx="3">
                  <c:v>I квартал 2019 г</c:v>
                </c:pt>
                <c:pt idx="4">
                  <c:v>II квартал 2019 г</c:v>
                </c:pt>
                <c:pt idx="5">
                  <c:v>III квартал 2019 г</c:v>
                </c:pt>
                <c:pt idx="6">
                  <c:v>IV квартал 2019 г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99.3</c:v>
                </c:pt>
                <c:pt idx="1">
                  <c:v>98.3</c:v>
                </c:pt>
                <c:pt idx="2">
                  <c:v>98.2</c:v>
                </c:pt>
                <c:pt idx="3">
                  <c:v>97.1</c:v>
                </c:pt>
                <c:pt idx="4">
                  <c:v>96.1</c:v>
                </c:pt>
                <c:pt idx="5">
                  <c:v>95.8</c:v>
                </c:pt>
                <c:pt idx="6">
                  <c:v>98.3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D661-44D2-890D-A44CDB3918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Специалисты I уровня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6398054496214008E-2"/>
                  <c:y val="-2.831833529764186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98,3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0757611869153338E-2"/>
                  <c:y val="-3.61170615767047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98,2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6587287400610412E-3"/>
                  <c:y val="-3.908783166274025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99,4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3031345967054662E-2"/>
                  <c:y val="-2.654099230179067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2549868583950804E-2"/>
                  <c:y val="-1.559753958684688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99,3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9518522616895972E-2"/>
                  <c:y val="-2.21698524919263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D661-44D2-890D-A44CDB3918A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2016 г</c:v>
                </c:pt>
                <c:pt idx="1">
                  <c:v>2017 г</c:v>
                </c:pt>
                <c:pt idx="2">
                  <c:v>2018 г</c:v>
                </c:pt>
                <c:pt idx="3">
                  <c:v>I квартал 2019 г</c:v>
                </c:pt>
                <c:pt idx="4">
                  <c:v>II квартал 2019 г</c:v>
                </c:pt>
                <c:pt idx="5">
                  <c:v>III квартал 2019 г</c:v>
                </c:pt>
                <c:pt idx="6">
                  <c:v>IV квартал 2019 г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99.9</c:v>
                </c:pt>
                <c:pt idx="1">
                  <c:v>97.8</c:v>
                </c:pt>
                <c:pt idx="2">
                  <c:v>98.7</c:v>
                </c:pt>
                <c:pt idx="3">
                  <c:v>99.8</c:v>
                </c:pt>
                <c:pt idx="4">
                  <c:v>99</c:v>
                </c:pt>
                <c:pt idx="5">
                  <c:v>99.5</c:v>
                </c:pt>
                <c:pt idx="6">
                  <c:v>99.5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D661-44D2-890D-A44CDB3918A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Специалисты II уровня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7812104841539388E-2"/>
                  <c:y val="-2.933196940489519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0757611869153338E-2"/>
                  <c:y val="3.907627069487994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94,9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0160153556745346E-2"/>
                  <c:y val="2.532709067645814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5051607317559062E-17"/>
                  <c:y val="4.056305102712222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97,5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0509973716790138E-2"/>
                  <c:y val="-2.709648637902116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1019947433580276E-2"/>
                  <c:y val="2.599583286906740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D661-44D2-890D-A44CDB3918A4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-2.072861604650379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99,7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D661-44D2-890D-A44CDB3918A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2016 г</c:v>
                </c:pt>
                <c:pt idx="1">
                  <c:v>2017 г</c:v>
                </c:pt>
                <c:pt idx="2">
                  <c:v>2018 г</c:v>
                </c:pt>
                <c:pt idx="3">
                  <c:v>I квартал 2019 г</c:v>
                </c:pt>
                <c:pt idx="4">
                  <c:v>II квартал 2019 г</c:v>
                </c:pt>
                <c:pt idx="5">
                  <c:v>III квартал 2019 г</c:v>
                </c:pt>
                <c:pt idx="6">
                  <c:v>IV квартал 2019 г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95.9</c:v>
                </c:pt>
                <c:pt idx="1">
                  <c:v>95.4</c:v>
                </c:pt>
                <c:pt idx="2">
                  <c:v>94.9</c:v>
                </c:pt>
                <c:pt idx="3">
                  <c:v>96.7</c:v>
                </c:pt>
                <c:pt idx="4">
                  <c:v>95.1</c:v>
                </c:pt>
                <c:pt idx="5">
                  <c:v>95.4</c:v>
                </c:pt>
                <c:pt idx="6">
                  <c:v>99.7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6-D661-44D2-890D-A44CDB3918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79758232"/>
        <c:axId val="131052992"/>
      </c:lineChart>
      <c:catAx>
        <c:axId val="7975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endParaRPr lang="ru-RU"/>
          </a:p>
        </c:txPr>
        <c:crossAx val="131052992"/>
        <c:crosses val="autoZero"/>
        <c:auto val="1"/>
        <c:lblAlgn val="ctr"/>
        <c:lblOffset val="100"/>
        <c:noMultiLvlLbl val="0"/>
      </c:catAx>
      <c:valAx>
        <c:axId val="1310529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9758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61962459325135"/>
          <c:y val="7.2047066485529512E-2"/>
          <c:w val="0.37625402733029661"/>
          <c:h val="0.8163411040504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A2F-4665-A8E3-4125F5B719F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A2F-4665-A8E3-4125F5B719FF}"/>
              </c:ext>
            </c:extLst>
          </c:dPt>
          <c:dLbls>
            <c:dLbl>
              <c:idx val="0"/>
              <c:layout>
                <c:manualLayout>
                  <c:x val="0.15216780733847302"/>
                  <c:y val="-5.96658572985036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122029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A2F-4665-A8E3-4125F5B719F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2571177066086969"/>
                  <c:y val="-2.18297726926089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115917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A2F-4665-A8E3-4125F5B719FF}"/>
                </c:ex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По заболеванию</c:v>
                </c:pt>
                <c:pt idx="1">
                  <c:v>С профилактической целью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169179</c:v>
                </c:pt>
                <c:pt idx="1">
                  <c:v>87169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A2F-4665-A8E3-4125F5B719F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40314985467408693"/>
          <c:y val="0.13803770801866544"/>
          <c:w val="0.4625784802662094"/>
          <c:h val="0.314367775777775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36141256184451"/>
          <c:y val="2.2388716068584971E-2"/>
          <c:w val="0.43060183520618217"/>
          <c:h val="0.488506207305140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A4-4DD5-AAD1-93CF23F23E3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A4-4DD5-AAD1-93CF23F23E3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6A4-4DD5-AAD1-93CF23F23E31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6A4-4DD5-AAD1-93CF23F23E31}"/>
              </c:ext>
            </c:extLst>
          </c:dPt>
          <c:dLbls>
            <c:dLbl>
              <c:idx val="0"/>
              <c:layout>
                <c:manualLayout>
                  <c:x val="0.12191030581705661"/>
                  <c:y val="-3.7540067705275952E-2"/>
                </c:manualLayout>
              </c:layout>
              <c:tx>
                <c:rich>
                  <a:bodyPr/>
                  <a:lstStyle/>
                  <a:p>
                    <a:fld id="{8345A715-4596-432F-870F-71BEEB46DFB7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6.0293663373356017E-2"/>
                  <c:y val="5.7760330472345113E-2"/>
                </c:manualLayout>
              </c:layout>
              <c:tx>
                <c:rich>
                  <a:bodyPr/>
                  <a:lstStyle/>
                  <a:p>
                    <a:fld id="{00A1CBB8-8F91-49CB-ADE3-F348566495E2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6A4-4DD5-AAD1-93CF23F23E3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6.8332818489803604E-2"/>
                  <c:y val="5.927953811619369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6A4-4DD5-AAD1-93CF23F23E3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4313240931579821E-2"/>
                  <c:y val="-6.282789332257972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профилактический осмотр 60%</c:v>
                </c:pt>
                <c:pt idx="1">
                  <c:v>диспансеризация 1,1%</c:v>
                </c:pt>
                <c:pt idx="2">
                  <c:v>патронаж 1,6%</c:v>
                </c:pt>
                <c:pt idx="3">
                  <c:v>прочие 37,3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69603</c:v>
                </c:pt>
                <c:pt idx="1">
                  <c:v>1176</c:v>
                </c:pt>
                <c:pt idx="2">
                  <c:v>1750</c:v>
                </c:pt>
                <c:pt idx="3">
                  <c:v>43388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6A4-4DD5-AAD1-93CF23F23E3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8655334200971282"/>
          <c:y val="0.49360508532417491"/>
          <c:w val="0.55454091993254717"/>
          <c:h val="0.375167769116184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000" b="0" i="0" u="none" strike="noStrike" kern="120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67465349342437"/>
          <c:y val="2.2388667965278573E-2"/>
          <c:w val="0.45471930055552451"/>
          <c:h val="0.5158668234575990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5BF-4AA1-9543-E2968FC6601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BF-4AA1-9543-E2968FC6601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5BF-4AA1-9543-E2968FC66016}"/>
              </c:ext>
            </c:extLst>
          </c:dPt>
          <c:dLbls>
            <c:dLbl>
              <c:idx val="0"/>
              <c:layout>
                <c:manualLayout>
                  <c:x val="0.1299494609335041"/>
                  <c:y val="-4.5601026920763732E-2"/>
                </c:manualLayout>
              </c:layout>
              <c:tx>
                <c:rich>
                  <a:bodyPr/>
                  <a:lstStyle/>
                  <a:p>
                    <a:fld id="{8345A715-4596-432F-870F-71BEEB46DFB7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5BF-4AA1-9543-E2968FC6601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8.4411128722698528E-2"/>
                  <c:y val="5.4721232304916392E-2"/>
                </c:manualLayout>
              </c:layout>
              <c:tx>
                <c:rich>
                  <a:bodyPr/>
                  <a:lstStyle/>
                  <a:p>
                    <a:fld id="{00A1CBB8-8F91-49CB-ADE3-F348566495E2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5BF-4AA1-9543-E2968FC6601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5274394721250209"/>
                  <c:y val="-1.8240410768305491E-2"/>
                </c:manualLayout>
              </c:layout>
              <c:tx>
                <c:rich>
                  <a:bodyPr/>
                  <a:lstStyle/>
                  <a:p>
                    <a:fld id="{47A19DCD-6400-40CD-9313-D59EBFD824F8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5BF-4AA1-9543-E2968FC6601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неотложная помощь 7,7%</c:v>
                </c:pt>
                <c:pt idx="1">
                  <c:v>в поликлинике 77,9%</c:v>
                </c:pt>
                <c:pt idx="2">
                  <c:v>на дому 14,4%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9425</c:v>
                </c:pt>
                <c:pt idx="1">
                  <c:v>95051</c:v>
                </c:pt>
                <c:pt idx="2">
                  <c:v>17533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5BF-4AA1-9543-E2968FC6601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568515123739684"/>
          <c:y val="0.60719275410454121"/>
          <c:w val="0.5686296975252062"/>
          <c:h val="0.237763754364862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347662058531328E-2"/>
          <c:y val="0.20322121979451233"/>
          <c:w val="0.94330467588293732"/>
          <c:h val="0.6752172962802505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Мальчики, чел.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Включено в план проведения диспансеризации на текущий год с учетом возрастной категории</c:v>
                </c:pt>
                <c:pt idx="1">
                  <c:v>Прошли диспансеризацию
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1955</c:v>
                </c:pt>
                <c:pt idx="1">
                  <c:v>2001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1DF-49D3-98DA-428D34748AF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Девочки, чел.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Включено в план проведения диспансеризации на текущий год с учетом возрастной категории</c:v>
                </c:pt>
                <c:pt idx="1">
                  <c:v>Прошли диспансеризацию
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2451</c:v>
                </c:pt>
                <c:pt idx="1">
                  <c:v>2513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1DF-49D3-98DA-428D34748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3"/>
        <c:overlap val="100"/>
        <c:axId val="211619328"/>
        <c:axId val="210973192"/>
      </c:barChart>
      <c:catAx>
        <c:axId val="2116193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0973192"/>
        <c:crosses val="autoZero"/>
        <c:auto val="1"/>
        <c:lblAlgn val="ctr"/>
        <c:lblOffset val="100"/>
        <c:noMultiLvlLbl val="0"/>
      </c:catAx>
      <c:valAx>
        <c:axId val="21097319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1161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6.9174788802815518E-4"/>
          <c:y val="3.857469046148012E-2"/>
          <c:w val="0.65329043914728935"/>
          <c:h val="5.89023919870195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667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#,##0</c:formatCode>
                <c:ptCount val="5"/>
                <c:pt idx="0">
                  <c:v>667</c:v>
                </c:pt>
                <c:pt idx="1">
                  <c:v>23358</c:v>
                </c:pt>
                <c:pt idx="2">
                  <c:v>3490</c:v>
                </c:pt>
                <c:pt idx="3">
                  <c:v>3511</c:v>
                </c:pt>
                <c:pt idx="4">
                  <c:v>1861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28-4842-AE0D-452D40CA7A4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год2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355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Лист1!$C$2:$C$6</c:f>
              <c:numCache>
                <c:formatCode>#,##0</c:formatCode>
                <c:ptCount val="5"/>
                <c:pt idx="0">
                  <c:v>355</c:v>
                </c:pt>
                <c:pt idx="1">
                  <c:v>22792</c:v>
                </c:pt>
                <c:pt idx="2">
                  <c:v>2899</c:v>
                </c:pt>
                <c:pt idx="3">
                  <c:v>3106</c:v>
                </c:pt>
                <c:pt idx="4">
                  <c:v>1388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28-4842-AE0D-452D40CA7A4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00340736"/>
        <c:axId val="133481256"/>
      </c:barChart>
      <c:catAx>
        <c:axId val="100340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3481256"/>
        <c:crosses val="autoZero"/>
        <c:auto val="1"/>
        <c:lblAlgn val="ctr"/>
        <c:lblOffset val="100"/>
        <c:noMultiLvlLbl val="0"/>
      </c:catAx>
      <c:valAx>
        <c:axId val="13348125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0034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Врачи</a:t>
            </a:r>
          </a:p>
        </c:rich>
      </c:tx>
      <c:layout>
        <c:manualLayout>
          <c:xMode val="edge"/>
          <c:yMode val="edge"/>
          <c:x val="0.33366696028483606"/>
          <c:y val="2.74720414173206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6317779832501231"/>
          <c:y val="0.14628537326655303"/>
          <c:w val="0.59777179947206271"/>
          <c:h val="0.6517823208265176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Врачи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9B-45D1-9EC2-BB532AB4835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9B-45D1-9EC2-BB532AB48355}"/>
              </c:ext>
            </c:extLst>
          </c:dPt>
          <c:dLbls>
            <c:dLbl>
              <c:idx val="0"/>
              <c:layout>
                <c:manualLayout>
                  <c:x val="0.32964277117357332"/>
                  <c:y val="1.162208281145809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r>
                      <a:rPr lang="en-US" sz="1400" dirty="0" smtClean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58,75 (92,5%)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400" b="0" i="0" u="none" strike="noStrike" kern="1200" baseline="0">
                      <a:solidFill>
                        <a:schemeClr val="tx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A9B-45D1-9EC2-BB532AB48355}"/>
                </c:ext>
                <c:ext xmlns:c15="http://schemas.microsoft.com/office/drawing/2012/chart" uri="{CE6537A1-D6FC-4f65-9D91-7224C49458BB}">
                  <c15:layout>
                    <c:manualLayout>
                      <c:w val="0.2280622920204633"/>
                      <c:h val="0.176694399010201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8.6085011718274707E-2"/>
                  <c:y val="-5.81104140572904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lang="en-US" sz="1400" b="0" i="0" u="none" strike="noStrike" kern="1200" baseline="0" smtClean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r>
                      <a:rPr lang="en-US" sz="1400" dirty="0" smtClean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4,75</a:t>
                    </a:r>
                    <a:r>
                      <a:rPr lang="en-US" sz="1400" baseline="0" dirty="0" smtClean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 (</a:t>
                    </a:r>
                    <a:r>
                      <a:rPr lang="en-US" sz="1400" dirty="0" smtClean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7,5%)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lang="en-US" sz="1400" b="0" i="0" u="none" strike="noStrike" kern="1200" baseline="0" smtClean="0">
                      <a:solidFill>
                        <a:schemeClr val="tx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A9B-45D1-9EC2-BB532AB48355}"/>
                </c:ext>
                <c:ext xmlns:c15="http://schemas.microsoft.com/office/drawing/2012/chart" uri="{CE6537A1-D6FC-4f65-9D91-7224C49458BB}">
                  <c15:layout>
                    <c:manualLayout>
                      <c:w val="0.23150569248919428"/>
                      <c:h val="0.1921905094254786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Занято 58,75 ставки</c:v>
                </c:pt>
                <c:pt idx="1">
                  <c:v>Свободно 4,75 ставок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66.75</c:v>
                </c:pt>
                <c:pt idx="1">
                  <c:v>1.25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A9B-45D1-9EC2-BB532AB483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48677660154164"/>
          <c:y val="0.78786770470270351"/>
          <c:w val="0.61942356933885645"/>
          <c:h val="0.142957719411806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ru-RU" dirty="0" smtClean="0">
                <a:solidFill>
                  <a:schemeClr val="tx1"/>
                </a:solidFill>
              </a:rPr>
              <a:t>Средний</a:t>
            </a:r>
            <a:r>
              <a:rPr lang="ru-RU" baseline="0" dirty="0" smtClean="0">
                <a:solidFill>
                  <a:schemeClr val="tx1"/>
                </a:solidFill>
              </a:rPr>
              <a:t> мед. персонал</a:t>
            </a:r>
            <a:endParaRPr lang="ru-RU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6.828738605763382E-2"/>
          <c:y val="1.97239862096818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6317779832501231"/>
          <c:y val="0.14628537326655303"/>
          <c:w val="0.59777179947206271"/>
          <c:h val="0.6517823208265176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мед. Персонал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22-4135-9A26-7131A1C6B15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22-4135-9A26-7131A1C6B15A}"/>
              </c:ext>
            </c:extLst>
          </c:dPt>
          <c:dLbls>
            <c:dLbl>
              <c:idx val="0"/>
              <c:layout>
                <c:manualLayout>
                  <c:x val="0.34643984663079763"/>
                  <c:y val="1.35594016549113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r>
                      <a:rPr lang="en-US" sz="1400" dirty="0" smtClean="0">
                        <a:solidFill>
                          <a:schemeClr val="tx1"/>
                        </a:solidFill>
                      </a:rPr>
                      <a:t>63,75</a:t>
                    </a:r>
                  </a:p>
                  <a:p>
                    <a:pPr algn="l">
                      <a:defRPr sz="14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r>
                      <a:rPr lang="en-US" sz="1400" dirty="0" smtClean="0">
                        <a:solidFill>
                          <a:schemeClr val="tx1"/>
                        </a:solidFill>
                      </a:rPr>
                      <a:t>(90%)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400" b="0" i="0" u="none" strike="noStrike" kern="1200" baseline="0">
                      <a:solidFill>
                        <a:schemeClr val="tx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C22-4135-9A26-7131A1C6B15A}"/>
                </c:ext>
                <c:ext xmlns:c15="http://schemas.microsoft.com/office/drawing/2012/chart" uri="{CE6537A1-D6FC-4f65-9D91-7224C49458BB}">
                  <c15:layout>
                    <c:manualLayout>
                      <c:w val="0.28114105046529214"/>
                      <c:h val="0.1796386599891039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0997997576989186E-3"/>
                  <c:y val="-9.878770389739378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r>
                      <a:rPr lang="en-US" sz="1400" dirty="0" smtClean="0">
                        <a:solidFill>
                          <a:schemeClr val="tx1"/>
                        </a:solidFill>
                      </a:rPr>
                      <a:t>7,0 (10%)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C22-4135-9A26-7131A1C6B15A}"/>
                </c:ext>
                <c:ext xmlns:c15="http://schemas.microsoft.com/office/drawing/2012/chart" uri="{CE6537A1-D6FC-4f65-9D91-7224C49458BB}">
                  <c15:layout>
                    <c:manualLayout>
                      <c:w val="0.21181112151559875"/>
                      <c:h val="0.1873867151967426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Занято 63,75 ставок</c:v>
                </c:pt>
                <c:pt idx="1">
                  <c:v>Свободно 7,0 ставок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83.5</c:v>
                </c:pt>
                <c:pt idx="1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C22-4135-9A26-7131A1C6B15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868604546584772"/>
          <c:y val="0.79948978751416144"/>
          <c:w val="0.55223513981514838"/>
          <c:h val="0.115839668017185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ru-RU" sz="1600" dirty="0">
                <a:solidFill>
                  <a:schemeClr val="tx1"/>
                </a:solidFill>
              </a:rPr>
              <a:t>Прочие</a:t>
            </a:r>
          </a:p>
        </c:rich>
      </c:tx>
      <c:layout>
        <c:manualLayout>
          <c:xMode val="edge"/>
          <c:yMode val="edge"/>
          <c:x val="0.30847134709899959"/>
          <c:y val="2.74720414173206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6317779832501231"/>
          <c:y val="0.14628537326655303"/>
          <c:w val="0.59777179947206271"/>
          <c:h val="0.6517823208265176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47-4169-BEC4-9CDD522FA33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47-4169-BEC4-9CDD522FA33D}"/>
              </c:ext>
            </c:extLst>
          </c:dPt>
          <c:dLbls>
            <c:dLbl>
              <c:idx val="0"/>
              <c:layout>
                <c:manualLayout>
                  <c:x val="0.27715191036974729"/>
                  <c:y val="-1.549611041527745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400" b="0" i="0" u="none" strike="noStrike" kern="1200" baseline="0">
                        <a:solidFill>
                          <a:schemeClr val="tx2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r>
                      <a:rPr lang="en-US" dirty="0" smtClean="0"/>
                      <a:t>44,0 (90%)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400" b="0" i="0" u="none" strike="noStrike" kern="1200" baseline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747-4169-BEC4-9CDD522FA33D}"/>
                </c:ext>
                <c:ext xmlns:c15="http://schemas.microsoft.com/office/drawing/2012/chart" uri="{CE6537A1-D6FC-4f65-9D91-7224C49458BB}">
                  <c15:layout>
                    <c:manualLayout>
                      <c:w val="0.27794960612841957"/>
                      <c:h val="0.16195387649844031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5.8789598774739313E-2"/>
                  <c:y val="-5.42363864534711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400" b="0" i="0" u="none" strike="noStrike" kern="1200" baseline="0">
                        <a:solidFill>
                          <a:schemeClr val="tx2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r>
                      <a:rPr lang="en-US" dirty="0" smtClean="0"/>
                      <a:t>3,5 (10%)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400" b="0" i="0" u="none" strike="noStrike" kern="1200" baseline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747-4169-BEC4-9CDD522FA33D}"/>
                </c:ext>
                <c:ext xmlns:c15="http://schemas.microsoft.com/office/drawing/2012/chart" uri="{CE6537A1-D6FC-4f65-9D91-7224C49458BB}">
                  <c15:layout>
                    <c:manualLayout>
                      <c:w val="0.24015618634966482"/>
                      <c:h val="0.1503317936869822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400" b="0" i="0" u="none" strike="noStrike" kern="120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Занято 44,0 ставок</c:v>
                </c:pt>
                <c:pt idx="1">
                  <c:v>Свободно 3,5 ставок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48.5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747-4169-BEC4-9CDD522FA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48677660154164"/>
          <c:y val="0.78399367709888412"/>
          <c:w val="0.61942356933885645"/>
          <c:h val="0.154579802223264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E0ECC3F-9287-4FAB-9EDE-FB607BE02DF4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CB6D9021-B706-416D-9E11-346349606E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421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8421B3DE-0913-4385-A81D-0D235EEFD284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E521939-DDDB-4A61-AB14-F4B8210B7C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125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AD8BD-61AF-48BB-AC6C-FF85E0FB93B1}" type="datetime1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20336" y="6356350"/>
            <a:ext cx="2743200" cy="365125"/>
          </a:xfrm>
        </p:spPr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26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BCD6-451F-427E-9E91-7C3CAFDDB88D}" type="datetime1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20336" y="6356350"/>
            <a:ext cx="2743200" cy="365125"/>
          </a:xfrm>
        </p:spPr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57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F708B-C0D5-44CA-9420-C6B31521111B}" type="datetime1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20336" y="6356350"/>
            <a:ext cx="2743200" cy="365125"/>
          </a:xfrm>
        </p:spPr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80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2E37-1FDC-4A91-80AE-D3D4BD0CF3C6}" type="datetime1">
              <a:rPr lang="ru-RU" smtClean="0"/>
              <a:t>22.09.2020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4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647A-70F8-4B2D-B89B-BB59000189F0}" type="datetime1">
              <a:rPr lang="ru-RU" smtClean="0"/>
              <a:t>22.09.2020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7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5E90-1241-4CF8-B095-839D662193A5}" type="datetime1">
              <a:rPr lang="ru-RU" smtClean="0"/>
              <a:t>22.09.2020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71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F60F6-8CBD-4071-9F44-5EDF987D3B9B}" type="datetime1">
              <a:rPr lang="ru-RU" smtClean="0"/>
              <a:t>22.09.2020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726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25213-8220-485D-BEA2-438CEDB9B693}" type="datetime1">
              <a:rPr lang="ru-RU" smtClean="0"/>
              <a:t>22.09.2020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423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B5165-AFDF-4E13-87F1-2CCC8C7FAE12}" type="datetime1">
              <a:rPr lang="ru-RU" smtClean="0"/>
              <a:t>22.09.2020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62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21855-0717-47C6-8C99-E9EFB2F71A16}" type="datetime1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725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490E1-F5E3-4716-A3B7-38CAE80D11FC}" type="datetime1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686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375EC-5949-4FC3-82FA-A0594F71B7FD}" type="datetime1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033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1ED73-5B17-489B-8AF9-E8BAB6DF7D7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9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image" Target="../media/image29.png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5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6384032" y="4293096"/>
            <a:ext cx="4355216" cy="594734"/>
          </a:xfrm>
        </p:spPr>
        <p:txBody>
          <a:bodyPr anchor="t">
            <a:noAutofit/>
          </a:bodyPr>
          <a:lstStyle/>
          <a:p>
            <a:pPr algn="l"/>
            <a:r>
              <a:rPr lang="ru-RU" sz="45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Годовой отчет</a:t>
            </a:r>
            <a:endParaRPr lang="ru-RU" sz="45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395004" y="4969248"/>
            <a:ext cx="5796996" cy="17721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Главного врача ГБУЗ «ДГП № 104 ДЗМ»</a:t>
            </a:r>
          </a:p>
          <a:p>
            <a:pPr algn="l">
              <a:lnSpc>
                <a:spcPct val="120000"/>
              </a:lnSpc>
            </a:pPr>
            <a:r>
              <a:rPr lang="ru-RU" sz="2400" dirty="0" err="1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Аристархова</a:t>
            </a: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Е.Ю. 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 ГБУЗ «ДГП № 104 ДЗМ</a:t>
            </a: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 и 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ГБУЗ «ДГП № 104 ДЗМ» филиалу </a:t>
            </a:r>
            <a:r>
              <a:rPr lang="ru-RU" sz="2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(район Таганский)</a:t>
            </a:r>
            <a:endParaRPr lang="ru-RU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58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695325" y="1124744"/>
            <a:ext cx="10801350" cy="2720115"/>
          </a:xfrm>
          <a:prstGeom prst="roundRect">
            <a:avLst>
              <a:gd name="adj" fmla="val 1954"/>
            </a:avLst>
          </a:prstGeom>
          <a:solidFill>
            <a:srgbClr val="ECF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295800" y="1297524"/>
            <a:ext cx="1440160" cy="2345185"/>
          </a:xfrm>
          <a:prstGeom prst="roundRect">
            <a:avLst>
              <a:gd name="adj" fmla="val 4497"/>
            </a:avLst>
          </a:prstGeom>
          <a:solidFill>
            <a:srgbClr val="9FC63B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495600" y="1297524"/>
            <a:ext cx="1440160" cy="2345185"/>
          </a:xfrm>
          <a:prstGeom prst="roundRect">
            <a:avLst>
              <a:gd name="adj" fmla="val 4497"/>
            </a:avLst>
          </a:prstGeom>
          <a:solidFill>
            <a:srgbClr val="9FC63B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FC63B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549275"/>
            <a:ext cx="10515600" cy="541655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Основные показатели работы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95600" y="1309559"/>
            <a:ext cx="1440160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ДГП №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104 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Гл. здание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95800" y="1304509"/>
            <a:ext cx="1440160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ДГП № 104 </a:t>
            </a: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2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60278" y="2280858"/>
            <a:ext cx="1835322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Мощность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/>
          <p:cNvSpPr txBox="1">
            <a:spLocks/>
          </p:cNvSpPr>
          <p:nvPr/>
        </p:nvSpPr>
        <p:spPr>
          <a:xfrm>
            <a:off x="2495600" y="1839179"/>
            <a:ext cx="1440160" cy="883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241 </a:t>
            </a:r>
          </a:p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посещений </a:t>
            </a:r>
          </a:p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смену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295800" y="1839179"/>
            <a:ext cx="1440160" cy="921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241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посещений </a:t>
            </a:r>
          </a:p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смену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495600" y="2830594"/>
            <a:ext cx="1440160" cy="883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6723 </a:t>
            </a:r>
          </a:p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человек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695325" y="3215413"/>
            <a:ext cx="1800275" cy="427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Прикрепленное население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4295800" y="2830594"/>
            <a:ext cx="1440160" cy="883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10330 </a:t>
            </a:r>
          </a:p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человек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0" name="Заголовок 1"/>
          <p:cNvSpPr txBox="1">
            <a:spLocks/>
          </p:cNvSpPr>
          <p:nvPr/>
        </p:nvSpPr>
        <p:spPr>
          <a:xfrm>
            <a:off x="671945" y="4364110"/>
            <a:ext cx="10538980" cy="332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Численность прикрепленного населения</a:t>
            </a:r>
            <a:endParaRPr lang="ru-RU" sz="1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71" name="Диаграмма 70"/>
          <p:cNvGraphicFramePr/>
          <p:nvPr>
            <p:extLst>
              <p:ext uri="{D42A27DB-BD31-4B8C-83A1-F6EECF244321}">
                <p14:modId xmlns:p14="http://schemas.microsoft.com/office/powerpoint/2010/main" val="2507747143"/>
              </p:ext>
            </p:extLst>
          </p:nvPr>
        </p:nvGraphicFramePr>
        <p:xfrm>
          <a:off x="4766328" y="4702086"/>
          <a:ext cx="6505729" cy="2078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2" name="Заголовок 1"/>
          <p:cNvSpPr txBox="1">
            <a:spLocks/>
          </p:cNvSpPr>
          <p:nvPr/>
        </p:nvSpPr>
        <p:spPr>
          <a:xfrm>
            <a:off x="2794920" y="5445224"/>
            <a:ext cx="1800276" cy="883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5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17053</a:t>
            </a:r>
          </a:p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человека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5081923"/>
            <a:ext cx="1678348" cy="1150221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556792"/>
            <a:ext cx="695612" cy="695612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029" y="2692492"/>
            <a:ext cx="806865" cy="55296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34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695325" y="549275"/>
            <a:ext cx="10515600" cy="1151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Доступность медицинской помощи в </a:t>
            </a:r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2019 </a:t>
            </a:r>
            <a:r>
              <a:rPr lang="ru-RU" sz="3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году</a:t>
            </a:r>
            <a:r>
              <a:rPr lang="en-US" sz="3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3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ru-RU" sz="3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3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находилась на стабильно высоком уровне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1613301508"/>
              </p:ext>
            </p:extLst>
          </p:nvPr>
        </p:nvGraphicFramePr>
        <p:xfrm>
          <a:off x="1271464" y="1928671"/>
          <a:ext cx="8458632" cy="5016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2" name="Прямая соединительная линия 21"/>
          <p:cNvCxnSpPr/>
          <p:nvPr/>
        </p:nvCxnSpPr>
        <p:spPr>
          <a:xfrm>
            <a:off x="2351584" y="4365104"/>
            <a:ext cx="6641480" cy="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/>
          <p:cNvSpPr txBox="1">
            <a:spLocks/>
          </p:cNvSpPr>
          <p:nvPr/>
        </p:nvSpPr>
        <p:spPr>
          <a:xfrm>
            <a:off x="8033282" y="4662445"/>
            <a:ext cx="1586014" cy="13245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95%</a:t>
            </a:r>
          </a:p>
          <a:p>
            <a:r>
              <a:rPr lang="ru-RU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</a:t>
            </a:r>
            <a:r>
              <a:rPr lang="ru-RU" sz="1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ормативный </a:t>
            </a:r>
          </a:p>
          <a:p>
            <a:r>
              <a:rPr lang="ru-RU" sz="1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показатель </a:t>
            </a:r>
          </a:p>
          <a:p>
            <a:r>
              <a:rPr lang="ru-RU" sz="1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доступности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8489008" y="4365104"/>
            <a:ext cx="1008112" cy="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50818" y="2481788"/>
            <a:ext cx="920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dirty="0" smtClean="0">
                <a:solidFill>
                  <a:srgbClr val="49BED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Педиатры</a:t>
            </a:r>
            <a:endParaRPr lang="ru-RU" sz="1200" dirty="0">
              <a:solidFill>
                <a:srgbClr val="49BED8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2353" y="3797746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dirty="0" smtClean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Специалисты</a:t>
            </a:r>
          </a:p>
          <a:p>
            <a:pPr algn="r"/>
            <a:r>
              <a:rPr lang="en-US" sz="1200" dirty="0" smtClean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II </a:t>
            </a:r>
            <a:r>
              <a:rPr lang="ru-RU" sz="1200" dirty="0" smtClean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уровня</a:t>
            </a:r>
            <a:endParaRPr lang="ru-RU" sz="1200" dirty="0">
              <a:solidFill>
                <a:schemeClr val="accent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2353" y="2039109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dirty="0" smtClean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Специалисты</a:t>
            </a:r>
          </a:p>
          <a:p>
            <a:pPr algn="r"/>
            <a:r>
              <a:rPr lang="en-US" sz="1200" dirty="0" smtClean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</a:t>
            </a:r>
            <a:r>
              <a:rPr lang="ru-RU" sz="1200" dirty="0" smtClean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уровня</a:t>
            </a:r>
            <a:endParaRPr lang="ru-RU" sz="1200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9959686" y="2070157"/>
            <a:ext cx="1800276" cy="1351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98,25%</a:t>
            </a:r>
            <a:endParaRPr lang="ru-RU" sz="3000" dirty="0" smtClean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средняя доступность специалистов 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уровня в</a:t>
            </a:r>
            <a:r>
              <a:rPr lang="en-US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2019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году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9959686" y="3583542"/>
            <a:ext cx="1944216" cy="1351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rgbClr val="49BED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98,9%</a:t>
            </a:r>
            <a:endParaRPr lang="ru-RU" sz="3000" dirty="0" smtClean="0">
              <a:solidFill>
                <a:srgbClr val="49BED8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средняя доступность 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педиатров</a:t>
            </a:r>
            <a:r>
              <a:rPr lang="en-US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sz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</a:t>
            </a:r>
            <a:r>
              <a:rPr lang="en-US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2019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году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9959686" y="4698957"/>
            <a:ext cx="1972929" cy="1351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r>
            <a:r>
              <a:rPr lang="ru-RU" sz="3000" dirty="0" smtClean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r>
            <a:r>
              <a:rPr lang="en-US" sz="3000" dirty="0" smtClean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</a:t>
            </a:r>
            <a:r>
              <a:rPr lang="ru-RU" sz="3000" dirty="0" smtClean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  <a:r>
              <a:rPr lang="en-US" sz="3000" dirty="0" smtClean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%</a:t>
            </a:r>
            <a:endParaRPr lang="ru-RU" sz="3000" dirty="0" smtClean="0">
              <a:solidFill>
                <a:schemeClr val="accent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средняя доступность специалистов </a:t>
            </a:r>
            <a:endParaRPr lang="en-US" sz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II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уровня</a:t>
            </a: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</a:t>
            </a:r>
            <a:r>
              <a:rPr lang="en-US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2019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году</a:t>
            </a:r>
            <a:endParaRPr lang="en-US" sz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62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1" t="-111" r="35301" b="111"/>
          <a:stretch/>
        </p:blipFill>
        <p:spPr>
          <a:xfrm>
            <a:off x="-96688" y="-90476"/>
            <a:ext cx="4622708" cy="7005997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4655838" y="1074728"/>
            <a:ext cx="6840112" cy="5506422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4655839" y="549275"/>
            <a:ext cx="6840835" cy="541655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Посещения в 2019 году 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4655839" y="549275"/>
            <a:ext cx="6840836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1354961788"/>
              </p:ext>
            </p:extLst>
          </p:nvPr>
        </p:nvGraphicFramePr>
        <p:xfrm>
          <a:off x="6458575" y="1206632"/>
          <a:ext cx="5148428" cy="1553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Заголовок 1"/>
          <p:cNvSpPr txBox="1">
            <a:spLocks/>
          </p:cNvSpPr>
          <p:nvPr/>
        </p:nvSpPr>
        <p:spPr>
          <a:xfrm>
            <a:off x="4705714" y="1484784"/>
            <a:ext cx="1800276" cy="997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5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237946</a:t>
            </a:r>
            <a:endParaRPr lang="en-US" sz="35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посещений в 2019 году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6600056" y="1844824"/>
            <a:ext cx="742138" cy="0"/>
          </a:xfrm>
          <a:prstGeom prst="straightConnector1">
            <a:avLst/>
          </a:prstGeom>
          <a:ln w="28575" cap="rnd" cmpd="sng">
            <a:solidFill>
              <a:srgbClr val="9FC63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4799856" y="2636912"/>
            <a:ext cx="3168352" cy="3620809"/>
          </a:xfrm>
          <a:prstGeom prst="roundRect">
            <a:avLst>
              <a:gd name="adj" fmla="val 449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147903" y="2636912"/>
            <a:ext cx="3168352" cy="3620809"/>
          </a:xfrm>
          <a:prstGeom prst="roundRect">
            <a:avLst>
              <a:gd name="adj" fmla="val 449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4871864" y="2708920"/>
            <a:ext cx="2952328" cy="335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Профилактические приемы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8255915" y="2708920"/>
            <a:ext cx="2952328" cy="335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Приемы по заболеванию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41" name="Диаграмма 40"/>
          <p:cNvGraphicFramePr/>
          <p:nvPr>
            <p:extLst>
              <p:ext uri="{D42A27DB-BD31-4B8C-83A1-F6EECF244321}">
                <p14:modId xmlns:p14="http://schemas.microsoft.com/office/powerpoint/2010/main" val="3689629386"/>
              </p:ext>
            </p:extLst>
          </p:nvPr>
        </p:nvGraphicFramePr>
        <p:xfrm>
          <a:off x="4808672" y="2924944"/>
          <a:ext cx="3159536" cy="3580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4872189" y="6315477"/>
            <a:ext cx="62643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 МО оказывает ОНСП детскому населению</a:t>
            </a:r>
            <a:endParaRPr lang="ru-RU" sz="1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4</a:t>
            </a:fld>
            <a:endParaRPr lang="ru-RU" dirty="0"/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1495107477"/>
              </p:ext>
            </p:extLst>
          </p:nvPr>
        </p:nvGraphicFramePr>
        <p:xfrm>
          <a:off x="8152311" y="2988798"/>
          <a:ext cx="3159536" cy="278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7109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95325" y="549275"/>
            <a:ext cx="4824611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Заголовок 1"/>
          <p:cNvSpPr>
            <a:spLocks noGrp="1"/>
          </p:cNvSpPr>
          <p:nvPr>
            <p:ph type="title"/>
          </p:nvPr>
        </p:nvSpPr>
        <p:spPr>
          <a:xfrm>
            <a:off x="695250" y="549275"/>
            <a:ext cx="4752678" cy="541655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Дети-сироты, опекаемые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1378747"/>
            <a:ext cx="700850" cy="7008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82" y="1417540"/>
            <a:ext cx="662057" cy="66205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r="8632"/>
          <a:stretch/>
        </p:blipFill>
        <p:spPr>
          <a:xfrm>
            <a:off x="6229273" y="-90476"/>
            <a:ext cx="5976815" cy="6975860"/>
          </a:xfrm>
          <a:prstGeom prst="rect">
            <a:avLst/>
          </a:prstGeom>
        </p:spPr>
      </p:pic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002827465"/>
              </p:ext>
            </p:extLst>
          </p:nvPr>
        </p:nvGraphicFramePr>
        <p:xfrm>
          <a:off x="695250" y="1916832"/>
          <a:ext cx="4928096" cy="4387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767408" y="3973770"/>
            <a:ext cx="3846753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71755" marR="71755">
              <a:spcAft>
                <a:spcPts val="0"/>
              </a:spcAft>
            </a:pP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Включено в план проведения диспансеризации </a:t>
            </a:r>
            <a:endParaRPr lang="en-US" sz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 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текущий год 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 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учетом возрастной категории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09087" y="2492822"/>
            <a:ext cx="4494825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71755" marR="71755">
              <a:spcAft>
                <a:spcPts val="0"/>
              </a:spcAft>
            </a:pP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Прошли </a:t>
            </a:r>
            <a:endParaRPr lang="en-US" sz="12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диспансеризацию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839416" y="2874358"/>
            <a:ext cx="2232248" cy="54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147 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чел., из них: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839416" y="4363427"/>
            <a:ext cx="2232248" cy="54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147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чел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, из них: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5</a:t>
            </a:fld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1162" y="5513715"/>
            <a:ext cx="4494825" cy="115416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71755" marR="71755">
              <a:spcAft>
                <a:spcPts val="0"/>
              </a:spcAft>
            </a:pP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Итоги диспансеризации: </a:t>
            </a:r>
          </a:p>
          <a:p>
            <a:pPr marL="71755" marR="71755">
              <a:spcAft>
                <a:spcPts val="0"/>
              </a:spcAft>
            </a:pP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</a:t>
            </a:r>
            <a:r>
              <a:rPr lang="ru-RU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группа здоровья </a:t>
            </a: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3%</a:t>
            </a:r>
            <a:endParaRPr lang="ru-RU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II группа здоровья </a:t>
            </a: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53,2%</a:t>
            </a:r>
            <a:endParaRPr lang="ru-RU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III группа здоровья </a:t>
            </a: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–31,7%</a:t>
            </a:r>
            <a:endParaRPr lang="ru-RU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IV группа здоровья </a:t>
            </a: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% </a:t>
            </a:r>
            <a:endParaRPr lang="ru-RU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 группа здоровья </a:t>
            </a: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12,2%</a:t>
            </a:r>
            <a:endParaRPr lang="en-US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44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sp>
        <p:nvSpPr>
          <p:cNvPr id="35" name="Скругленный прямоугольник 34"/>
          <p:cNvSpPr/>
          <p:nvPr/>
        </p:nvSpPr>
        <p:spPr>
          <a:xfrm>
            <a:off x="695326" y="1772816"/>
            <a:ext cx="10729266" cy="3384376"/>
          </a:xfrm>
          <a:prstGeom prst="roundRect">
            <a:avLst>
              <a:gd name="adj" fmla="val 41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23392" y="2497315"/>
            <a:ext cx="10945216" cy="30335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>
            <a:off x="767333" y="2747904"/>
            <a:ext cx="2232248" cy="54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15861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чел.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793859" y="2492896"/>
            <a:ext cx="86225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 algn="ctr">
              <a:spcAft>
                <a:spcPts val="0"/>
              </a:spcAft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Прохождение несовершеннолетними медицинских осмотров </a:t>
            </a: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4583832" y="2747904"/>
            <a:ext cx="2232248" cy="54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15861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чел.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8328322" y="2747904"/>
            <a:ext cx="2232248" cy="54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100 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%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8" name="Заголовок 1"/>
          <p:cNvSpPr txBox="1">
            <a:spLocks/>
          </p:cNvSpPr>
          <p:nvPr/>
        </p:nvSpPr>
        <p:spPr>
          <a:xfrm>
            <a:off x="767333" y="4249027"/>
            <a:ext cx="2232248" cy="54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15861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чел.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0" name="Заголовок 1"/>
          <p:cNvSpPr txBox="1">
            <a:spLocks/>
          </p:cNvSpPr>
          <p:nvPr/>
        </p:nvSpPr>
        <p:spPr>
          <a:xfrm>
            <a:off x="4583832" y="4249027"/>
            <a:ext cx="2232248" cy="54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15861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чел.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3" name="Заголовок 1"/>
          <p:cNvSpPr txBox="1">
            <a:spLocks/>
          </p:cNvSpPr>
          <p:nvPr/>
        </p:nvSpPr>
        <p:spPr>
          <a:xfrm>
            <a:off x="8328397" y="4249027"/>
            <a:ext cx="2232248" cy="546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100 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%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623392" y="3933056"/>
            <a:ext cx="10945216" cy="30335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51309" y="3936922"/>
            <a:ext cx="11089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 algn="ctr">
              <a:spcAft>
                <a:spcPts val="0"/>
              </a:spcAft>
            </a:pP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Итоги профилактических осмотров по группам здоровья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1793934" y="1526729"/>
            <a:ext cx="21418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>
              <a:spcAft>
                <a:spcPts val="0"/>
              </a:spcAft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План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565698" y="1526729"/>
            <a:ext cx="21418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>
              <a:spcAft>
                <a:spcPts val="0"/>
              </a:spcAft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Факт выполнения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336138" y="1526729"/>
            <a:ext cx="21418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>
              <a:spcAft>
                <a:spcPts val="0"/>
              </a:spcAft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Доля выполнения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7" name="Заголовок 1"/>
          <p:cNvSpPr>
            <a:spLocks noGrp="1"/>
          </p:cNvSpPr>
          <p:nvPr>
            <p:ph type="title"/>
          </p:nvPr>
        </p:nvSpPr>
        <p:spPr>
          <a:xfrm>
            <a:off x="695250" y="549275"/>
            <a:ext cx="10801350" cy="541655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Профилактические осмотры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8472042" y="1268760"/>
            <a:ext cx="864096" cy="864096"/>
          </a:xfrm>
          <a:prstGeom prst="ellipse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878669" y="1268026"/>
            <a:ext cx="1005113" cy="1005113"/>
          </a:xfrm>
          <a:prstGeom prst="ellipse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34" y="1452275"/>
            <a:ext cx="623076" cy="623076"/>
          </a:xfrm>
          <a:prstGeom prst="rect">
            <a:avLst/>
          </a:prstGeom>
        </p:spPr>
      </p:pic>
      <p:sp>
        <p:nvSpPr>
          <p:cNvPr id="33" name="Овал 32"/>
          <p:cNvSpPr/>
          <p:nvPr/>
        </p:nvSpPr>
        <p:spPr>
          <a:xfrm>
            <a:off x="4655840" y="1268026"/>
            <a:ext cx="1005113" cy="1005113"/>
          </a:xfrm>
          <a:prstGeom prst="ellipse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15" y="1509144"/>
            <a:ext cx="587901" cy="587901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576" y="1450890"/>
            <a:ext cx="512954" cy="51295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6</a:t>
            </a:fld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81162" y="5513715"/>
            <a:ext cx="7790880" cy="115416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71755" marR="71755">
              <a:spcAft>
                <a:spcPts val="0"/>
              </a:spcAft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Итоги профилактических осмотров несовершеннолетних: </a:t>
            </a:r>
            <a:endParaRPr lang="ru-RU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</a:t>
            </a:r>
            <a:r>
              <a:rPr lang="ru-RU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группа здоровья </a:t>
            </a: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28%</a:t>
            </a:r>
            <a:endParaRPr lang="ru-RU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II группа здоровья </a:t>
            </a: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57,8%</a:t>
            </a:r>
            <a:endParaRPr lang="ru-RU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III группа здоровья </a:t>
            </a: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12,2%</a:t>
            </a:r>
            <a:endParaRPr lang="ru-RU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IV группа здоровья - </a:t>
            </a: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-</a:t>
            </a:r>
            <a:endParaRPr lang="ru-RU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1755" marR="71755">
              <a:spcAft>
                <a:spcPts val="0"/>
              </a:spcAft>
            </a:pPr>
            <a:r>
              <a:rPr lang="ru-RU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 группа здоровья </a:t>
            </a:r>
            <a:r>
              <a:rPr lang="ru-RU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2%</a:t>
            </a:r>
            <a:endParaRPr lang="en-US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42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695326" y="1772816"/>
            <a:ext cx="5234600" cy="4645932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6960096" y="1795811"/>
            <a:ext cx="4297485" cy="4297485"/>
          </a:xfrm>
          <a:prstGeom prst="ellipse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929926" y="4005064"/>
            <a:ext cx="814146" cy="0"/>
          </a:xfrm>
          <a:prstGeom prst="straightConnector1">
            <a:avLst/>
          </a:prstGeom>
          <a:ln w="28575" cap="rnd" cmpd="sng">
            <a:solidFill>
              <a:srgbClr val="9FC63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5895287" y="1772816"/>
            <a:ext cx="5576" cy="4392488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17664" y="1833624"/>
            <a:ext cx="51846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против гепатита 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100,3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гепатита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          100,4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Ревакцинация против гепатита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       100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кори                   100,1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Ревакцинация против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кори                101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краснухи             99,7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Ревакцинация против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краснухи         100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дифтерии           102,1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Ревакцинация против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дифтерии        101,2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паротита             100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столбняка           102,1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коклюша             99,1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695324" y="549275"/>
            <a:ext cx="11161315" cy="1007517"/>
          </a:xfrm>
        </p:spPr>
        <p:txBody>
          <a:bodyPr anchor="t"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Прививочная работа: гепатит, корь, краснуха, </a:t>
            </a:r>
            <a:r>
              <a:rPr lang="ru-RU" sz="3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дифтерия, паротит, столбняк, коклюш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718" y="2348880"/>
            <a:ext cx="1988722" cy="1988722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7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608168" y="5015498"/>
            <a:ext cx="30243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99,1% до 102,1%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06054" y="4305097"/>
            <a:ext cx="36724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Все планы по вакцинации </a:t>
            </a:r>
            <a:br>
              <a:rPr lang="ru-RU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 2018 год выполнены от</a:t>
            </a:r>
            <a:endParaRPr lang="ru-RU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2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sp>
        <p:nvSpPr>
          <p:cNvPr id="41" name="Заголовок 1"/>
          <p:cNvSpPr>
            <a:spLocks noGrp="1"/>
          </p:cNvSpPr>
          <p:nvPr>
            <p:ph type="title"/>
          </p:nvPr>
        </p:nvSpPr>
        <p:spPr>
          <a:xfrm>
            <a:off x="695325" y="549275"/>
            <a:ext cx="10515600" cy="541655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Показатели</a:t>
            </a:r>
            <a:r>
              <a:rPr lang="en-US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заболеваемости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42"/>
          <p:cNvSpPr/>
          <p:nvPr/>
        </p:nvSpPr>
        <p:spPr>
          <a:xfrm>
            <a:off x="695325" y="1124744"/>
            <a:ext cx="10801350" cy="5184576"/>
          </a:xfrm>
          <a:prstGeom prst="roundRect">
            <a:avLst>
              <a:gd name="adj" fmla="val 1954"/>
            </a:avLst>
          </a:prstGeom>
          <a:solidFill>
            <a:srgbClr val="E4EF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495599" y="1739597"/>
            <a:ext cx="1599621" cy="4137676"/>
          </a:xfrm>
          <a:prstGeom prst="roundRect">
            <a:avLst>
              <a:gd name="adj" fmla="val 4497"/>
            </a:avLst>
          </a:prstGeom>
          <a:solidFill>
            <a:srgbClr val="ECF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295800" y="1739597"/>
            <a:ext cx="1584176" cy="4137676"/>
          </a:xfrm>
          <a:prstGeom prst="roundRect">
            <a:avLst>
              <a:gd name="adj" fmla="val 4497"/>
            </a:avLst>
          </a:prstGeom>
          <a:solidFill>
            <a:srgbClr val="ECF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096000" y="1739597"/>
            <a:ext cx="1584176" cy="4137676"/>
          </a:xfrm>
          <a:prstGeom prst="roundRect">
            <a:avLst>
              <a:gd name="adj" fmla="val 4497"/>
            </a:avLst>
          </a:prstGeom>
          <a:solidFill>
            <a:srgbClr val="ECF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896200" y="1739597"/>
            <a:ext cx="1584176" cy="4137676"/>
          </a:xfrm>
          <a:prstGeom prst="roundRect">
            <a:avLst>
              <a:gd name="adj" fmla="val 4497"/>
            </a:avLst>
          </a:prstGeom>
          <a:solidFill>
            <a:srgbClr val="ECF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9696400" y="1739597"/>
            <a:ext cx="1584176" cy="4137676"/>
          </a:xfrm>
          <a:prstGeom prst="roundRect">
            <a:avLst>
              <a:gd name="adj" fmla="val 4497"/>
            </a:avLst>
          </a:prstGeom>
          <a:solidFill>
            <a:srgbClr val="ECF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Заголовок 1"/>
          <p:cNvSpPr txBox="1">
            <a:spLocks/>
          </p:cNvSpPr>
          <p:nvPr/>
        </p:nvSpPr>
        <p:spPr>
          <a:xfrm>
            <a:off x="2495600" y="2251917"/>
            <a:ext cx="1584176" cy="7563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Болезни </a:t>
            </a:r>
          </a:p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системы кровообращения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1" name="Заголовок 1"/>
          <p:cNvSpPr txBox="1">
            <a:spLocks/>
          </p:cNvSpPr>
          <p:nvPr/>
        </p:nvSpPr>
        <p:spPr>
          <a:xfrm>
            <a:off x="4295800" y="2246867"/>
            <a:ext cx="1440160" cy="7563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Болезни органов дыхания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6096000" y="2246867"/>
            <a:ext cx="1440160" cy="7563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Болезни органов пищеварения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3" name="Заголовок 1"/>
          <p:cNvSpPr txBox="1">
            <a:spLocks/>
          </p:cNvSpPr>
          <p:nvPr/>
        </p:nvSpPr>
        <p:spPr>
          <a:xfrm>
            <a:off x="7896200" y="2239882"/>
            <a:ext cx="1440160" cy="7563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Болезни костно-мышечной системы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9696400" y="2239882"/>
            <a:ext cx="1440160" cy="7563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Болезни мочеполовой системы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2618135" y="1296808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3" name="Рисунок 9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580" y="1443738"/>
            <a:ext cx="582686" cy="582686"/>
          </a:xfrm>
          <a:prstGeom prst="rect">
            <a:avLst/>
          </a:prstGeom>
        </p:spPr>
      </p:pic>
      <p:sp>
        <p:nvSpPr>
          <p:cNvPr id="94" name="Овал 93"/>
          <p:cNvSpPr/>
          <p:nvPr/>
        </p:nvSpPr>
        <p:spPr>
          <a:xfrm>
            <a:off x="4418335" y="1296808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6218535" y="1296808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Овал 95"/>
          <p:cNvSpPr/>
          <p:nvPr/>
        </p:nvSpPr>
        <p:spPr>
          <a:xfrm>
            <a:off x="8018735" y="1296808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Овал 96"/>
          <p:cNvSpPr/>
          <p:nvPr/>
        </p:nvSpPr>
        <p:spPr>
          <a:xfrm>
            <a:off x="9818935" y="1296808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8" name="Рисунок 9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0" y="1460046"/>
            <a:ext cx="491474" cy="491474"/>
          </a:xfrm>
          <a:prstGeom prst="rect">
            <a:avLst/>
          </a:prstGeom>
        </p:spPr>
      </p:pic>
      <p:pic>
        <p:nvPicPr>
          <p:cNvPr id="99" name="Рисунок 9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66" y="1443317"/>
            <a:ext cx="562430" cy="562430"/>
          </a:xfrm>
          <a:prstGeom prst="rect">
            <a:avLst/>
          </a:prstGeom>
        </p:spPr>
      </p:pic>
      <p:pic>
        <p:nvPicPr>
          <p:cNvPr id="100" name="Рисунок 9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1485694"/>
            <a:ext cx="537834" cy="537834"/>
          </a:xfrm>
          <a:prstGeom prst="rect">
            <a:avLst/>
          </a:prstGeom>
        </p:spPr>
      </p:pic>
      <p:pic>
        <p:nvPicPr>
          <p:cNvPr id="101" name="Рисунок 10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1466646"/>
            <a:ext cx="568491" cy="568491"/>
          </a:xfrm>
          <a:prstGeom prst="rect">
            <a:avLst/>
          </a:prstGeom>
        </p:spPr>
      </p:pic>
      <p:pic>
        <p:nvPicPr>
          <p:cNvPr id="102" name="Рисунок 10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5" y="4221040"/>
            <a:ext cx="1339279" cy="133927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8</a:t>
            </a:fld>
            <a:endParaRPr lang="ru-RU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76954237"/>
              </p:ext>
            </p:extLst>
          </p:nvPr>
        </p:nvGraphicFramePr>
        <p:xfrm>
          <a:off x="2246812" y="2996221"/>
          <a:ext cx="9282551" cy="3313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83898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695325" y="549276"/>
            <a:ext cx="10729267" cy="825028"/>
          </a:xfrm>
        </p:spPr>
        <p:txBody>
          <a:bodyPr anchor="t"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Повышение комфорта пребывания в поликлинике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695400" y="1317752"/>
            <a:ext cx="108811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 целью исключения неудобств для пациентов: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15976" y="1796827"/>
            <a:ext cx="44550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Нахождения больных в одной зоне со здоровыми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6" name="Шеврон 35"/>
          <p:cNvSpPr/>
          <p:nvPr/>
        </p:nvSpPr>
        <p:spPr>
          <a:xfrm>
            <a:off x="775272" y="1826491"/>
            <a:ext cx="216024" cy="252027"/>
          </a:xfrm>
          <a:prstGeom prst="chevron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13935" y="2214347"/>
            <a:ext cx="3791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Нехватки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посадочных мест для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ожидания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8" name="Шеврон 37"/>
          <p:cNvSpPr/>
          <p:nvPr/>
        </p:nvSpPr>
        <p:spPr>
          <a:xfrm>
            <a:off x="775272" y="2242221"/>
            <a:ext cx="216024" cy="252027"/>
          </a:xfrm>
          <a:prstGeom prst="chevron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015976" y="265477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Отсутствия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информации о движении очереди на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прием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0" name="Шеврон 39"/>
          <p:cNvSpPr/>
          <p:nvPr/>
        </p:nvSpPr>
        <p:spPr>
          <a:xfrm>
            <a:off x="775272" y="2676503"/>
            <a:ext cx="216024" cy="252027"/>
          </a:xfrm>
          <a:prstGeom prst="chevron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005515" y="3088284"/>
            <a:ext cx="10571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Отсутствия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контроля за состоянием здоровья пациентов, находящихся в очереди, со стороны медицинского персонала</a:t>
            </a:r>
          </a:p>
        </p:txBody>
      </p:sp>
      <p:sp>
        <p:nvSpPr>
          <p:cNvPr id="42" name="Шеврон 41"/>
          <p:cNvSpPr/>
          <p:nvPr/>
        </p:nvSpPr>
        <p:spPr>
          <a:xfrm>
            <a:off x="775272" y="3106075"/>
            <a:ext cx="216024" cy="252027"/>
          </a:xfrm>
          <a:prstGeom prst="chevron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526175" y="5653081"/>
            <a:ext cx="38164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Создание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достаточного количества посадочных мест для ожидания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приема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03" y="5601067"/>
            <a:ext cx="741345" cy="741345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1559499" y="4975469"/>
            <a:ext cx="38164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Разделение потоков здоровых </a:t>
            </a:r>
            <a:endParaRPr lang="en-US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 болеющих пациентов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4931545"/>
            <a:ext cx="669335" cy="669335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6690074" y="5856727"/>
            <a:ext cx="50405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Визуальный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контроль пациентов, </a:t>
            </a:r>
            <a:endParaRPr lang="en-US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находящихся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очереди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7968" y="5661248"/>
            <a:ext cx="720080" cy="720080"/>
          </a:xfrm>
          <a:prstGeom prst="rect">
            <a:avLst/>
          </a:prstGeom>
        </p:spPr>
      </p:pic>
      <p:sp>
        <p:nvSpPr>
          <p:cNvPr id="64" name="Прямоугольник 63"/>
          <p:cNvSpPr/>
          <p:nvPr/>
        </p:nvSpPr>
        <p:spPr>
          <a:xfrm>
            <a:off x="6690075" y="4975469"/>
            <a:ext cx="50405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Информирование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пациентов о движении «живой» очереди через информационное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табло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903" y="4931545"/>
            <a:ext cx="702145" cy="700774"/>
          </a:xfrm>
          <a:prstGeom prst="rect">
            <a:avLst/>
          </a:prstGeom>
        </p:spPr>
      </p:pic>
      <p:sp>
        <p:nvSpPr>
          <p:cNvPr id="66" name="Прямоугольник 65"/>
          <p:cNvSpPr/>
          <p:nvPr/>
        </p:nvSpPr>
        <p:spPr>
          <a:xfrm>
            <a:off x="688534" y="4461771"/>
            <a:ext cx="108811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Положительный эффект от организации зон комфортного ожидания: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706604" y="3919536"/>
            <a:ext cx="10571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Организованы зоны комфортного ожидания приема дежурного врача</a:t>
            </a: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9</a:t>
            </a:fld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62" y="6200130"/>
            <a:ext cx="702145" cy="70077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1577508" y="6183043"/>
            <a:ext cx="38164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Организована демонстрация роликов о здоровом образе жизни, о новостях столичного здравоохранения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08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695324" y="549275"/>
            <a:ext cx="11161315" cy="541655"/>
          </a:xfrm>
        </p:spPr>
        <p:txBody>
          <a:bodyPr>
            <a:normAutofit/>
          </a:bodyPr>
          <a:lstStyle/>
          <a:p>
            <a:r>
              <a:rPr lang="ru-RU" sz="3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Работа по рассмотрению жалоб и обращений граждан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695325" y="1196752"/>
            <a:ext cx="10801350" cy="2808312"/>
          </a:xfrm>
          <a:prstGeom prst="roundRect">
            <a:avLst>
              <a:gd name="adj" fmla="val 195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927648" y="4845467"/>
            <a:ext cx="8136904" cy="15675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Все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обращения рассматриваются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индивидуальном порядке</a:t>
            </a:r>
          </a:p>
          <a:p>
            <a:pPr marL="216000" indent="-216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случае негативного содержания обращения, специалисты поликлиники вступают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диалог с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официальным представителем пациентом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 детализируют проблему для ее решения</a:t>
            </a:r>
          </a:p>
          <a:p>
            <a:pPr marL="216000" indent="-216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Изучаются предложения граждан по улучшению работы поликлиники, руководство использует обратную связь </a:t>
            </a:r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для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совершенствования оказания медицинской помощи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42" y="4845468"/>
            <a:ext cx="1502324" cy="1502324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2766014" y="1844824"/>
            <a:ext cx="1440160" cy="1980337"/>
          </a:xfrm>
          <a:prstGeom prst="roundRect">
            <a:avLst>
              <a:gd name="adj" fmla="val 449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4799856" y="1844824"/>
            <a:ext cx="1440160" cy="1980337"/>
          </a:xfrm>
          <a:prstGeom prst="roundRect">
            <a:avLst>
              <a:gd name="adj" fmla="val 449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Заголовок 1"/>
          <p:cNvSpPr txBox="1">
            <a:spLocks/>
          </p:cNvSpPr>
          <p:nvPr/>
        </p:nvSpPr>
        <p:spPr>
          <a:xfrm>
            <a:off x="2890186" y="2416601"/>
            <a:ext cx="1440160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ДГП № 104 </a:t>
            </a: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Гл. здание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0" name="Заголовок 1"/>
          <p:cNvSpPr txBox="1">
            <a:spLocks/>
          </p:cNvSpPr>
          <p:nvPr/>
        </p:nvSpPr>
        <p:spPr>
          <a:xfrm>
            <a:off x="695325" y="3136087"/>
            <a:ext cx="1800275" cy="472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Число обращений </a:t>
            </a:r>
            <a:endParaRPr lang="en-US" sz="16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ru-RU" sz="16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 2019 год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2766014" y="2963306"/>
            <a:ext cx="1440160" cy="883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34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3" name="Заголовок 1"/>
          <p:cNvSpPr txBox="1">
            <a:spLocks/>
          </p:cNvSpPr>
          <p:nvPr/>
        </p:nvSpPr>
        <p:spPr>
          <a:xfrm>
            <a:off x="4799931" y="2977689"/>
            <a:ext cx="1440160" cy="883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47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7" name="Заголовок 1"/>
          <p:cNvSpPr txBox="1">
            <a:spLocks/>
          </p:cNvSpPr>
          <p:nvPr/>
        </p:nvSpPr>
        <p:spPr>
          <a:xfrm>
            <a:off x="4804274" y="2416601"/>
            <a:ext cx="1440160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ДГП № 104 </a:t>
            </a: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2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2890186" y="1413043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4925382" y="1413043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Рисунок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156" y="1614756"/>
            <a:ext cx="482150" cy="48215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10</a:t>
            </a:fld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931" y="1577933"/>
            <a:ext cx="555797" cy="55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2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695325" y="549275"/>
            <a:ext cx="5760715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r="33900"/>
          <a:stretch/>
        </p:blipFill>
        <p:spPr>
          <a:xfrm>
            <a:off x="6888088" y="-193183"/>
            <a:ext cx="5303912" cy="7114669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95325" y="549275"/>
            <a:ext cx="5544692" cy="863501"/>
          </a:xfrm>
        </p:spPr>
        <p:txBody>
          <a:bodyPr anchor="t"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Оборудование поликлиники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95324" y="1556792"/>
            <a:ext cx="4320556" cy="403244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11</a:t>
            </a:fld>
            <a:endParaRPr lang="ru-RU"/>
          </a:p>
        </p:txBody>
      </p:sp>
      <p:sp>
        <p:nvSpPr>
          <p:cNvPr id="11" name="Содержимое 3"/>
          <p:cNvSpPr>
            <a:spLocks noGrp="1"/>
          </p:cNvSpPr>
          <p:nvPr>
            <p:ph sz="half" idx="1"/>
          </p:nvPr>
        </p:nvSpPr>
        <p:spPr>
          <a:xfrm>
            <a:off x="911424" y="1745433"/>
            <a:ext cx="5328592" cy="4203847"/>
          </a:xfrm>
        </p:spPr>
        <p:txBody>
          <a:bodyPr>
            <a:normAutofit/>
          </a:bodyPr>
          <a:lstStyle/>
          <a:p>
            <a:pPr lvl="0">
              <a:lnSpc>
                <a:spcPct val="130000"/>
              </a:lnSpc>
            </a:pP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Денситометры</a:t>
            </a:r>
            <a:r>
              <a:rPr lang="ru-RU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		1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ед.</a:t>
            </a:r>
            <a:endParaRPr lang="ru-RU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30000"/>
              </a:lnSpc>
            </a:pP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Рентгены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	2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ед.</a:t>
            </a:r>
            <a:endParaRPr lang="ru-RU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30000"/>
              </a:lnSpc>
            </a:pP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УЗИ</a:t>
            </a:r>
            <a:r>
              <a:rPr lang="ru-RU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			10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ед.</a:t>
            </a:r>
            <a:endParaRPr lang="ru-RU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>
              <a:lnSpc>
                <a:spcPct val="130000"/>
              </a:lnSpc>
              <a:buNone/>
            </a:pP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Из них экспертного класса</a:t>
            </a:r>
            <a:r>
              <a:rPr lang="ru-RU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	5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ед.</a:t>
            </a:r>
            <a:endParaRPr lang="ru-RU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30000"/>
              </a:lnSpc>
            </a:pPr>
            <a:r>
              <a:rPr lang="ru-RU" sz="1200" dirty="0" err="1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Холтеровское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200" dirty="0" err="1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мониторирование</a:t>
            </a: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ЭКГ   </a:t>
            </a:r>
            <a:r>
              <a:rPr lang="ru-RU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ед.</a:t>
            </a:r>
            <a:endParaRPr lang="ru-RU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30000"/>
              </a:lnSpc>
            </a:pP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Суточное </a:t>
            </a:r>
            <a:r>
              <a:rPr lang="ru-RU" sz="1400" dirty="0" err="1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мониторирование</a:t>
            </a:r>
            <a:endParaRPr lang="ru-RU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>
              <a:lnSpc>
                <a:spcPct val="130000"/>
              </a:lnSpc>
              <a:buNone/>
            </a:pP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артериального давления</a:t>
            </a:r>
            <a:r>
              <a:rPr lang="ru-RU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2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ед</a:t>
            </a:r>
            <a:r>
              <a:rPr lang="ru-RU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</a:p>
          <a:p>
            <a:pPr lvl="0">
              <a:lnSpc>
                <a:spcPct val="130000"/>
              </a:lnSpc>
            </a:pP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Электрокардиограф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	</a:t>
            </a:r>
            <a:r>
              <a:rPr lang="ru-RU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ед. 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>
              <a:lnSpc>
                <a:spcPct val="130000"/>
              </a:lnSpc>
              <a:buNone/>
            </a:pP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01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5087889" y="575330"/>
            <a:ext cx="6408786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5159896" y="1411570"/>
            <a:ext cx="6336779" cy="4747220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5087888" y="575330"/>
            <a:ext cx="6768828" cy="863501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Медицинские организации оказывают помощь по различным профилям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Содержимое 3"/>
          <p:cNvSpPr>
            <a:spLocks noGrp="1"/>
          </p:cNvSpPr>
          <p:nvPr>
            <p:ph sz="half" idx="1"/>
          </p:nvPr>
        </p:nvSpPr>
        <p:spPr>
          <a:xfrm>
            <a:off x="5303912" y="1988840"/>
            <a:ext cx="5328592" cy="4608512"/>
          </a:xfrm>
        </p:spPr>
        <p:txBody>
          <a:bodyPr>
            <a:normAutofit lnSpcReduction="10000"/>
          </a:bodyPr>
          <a:lstStyle/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Педиатрия</a:t>
            </a: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Гастроэнтерология </a:t>
            </a: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Неврология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Хирургия детская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Эндокринология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Аллергология 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Офтальмология 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Оториноларингология 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Травматология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Ортопедия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Кардиология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Функциональная диагностика</a:t>
            </a: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Физиотерапия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Урология</a:t>
            </a:r>
          </a:p>
          <a:p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Гинекология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9" r="851" b="2750"/>
          <a:stretch/>
        </p:blipFill>
        <p:spPr>
          <a:xfrm>
            <a:off x="-168696" y="-135684"/>
            <a:ext cx="5055647" cy="709473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97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26670"/>
            <a:ext cx="12192000" cy="6975860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695325" y="549275"/>
            <a:ext cx="10515600" cy="541655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Кадры 2019 года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695325" y="1268760"/>
            <a:ext cx="10801350" cy="3456384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459958087"/>
              </p:ext>
            </p:extLst>
          </p:nvPr>
        </p:nvGraphicFramePr>
        <p:xfrm>
          <a:off x="609802" y="1412776"/>
          <a:ext cx="3024336" cy="3278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571041379"/>
              </p:ext>
            </p:extLst>
          </p:nvPr>
        </p:nvGraphicFramePr>
        <p:xfrm>
          <a:off x="3249244" y="1424751"/>
          <a:ext cx="3024336" cy="3278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Заголовок 1"/>
          <p:cNvSpPr txBox="1">
            <a:spLocks/>
          </p:cNvSpPr>
          <p:nvPr/>
        </p:nvSpPr>
        <p:spPr>
          <a:xfrm>
            <a:off x="1355138" y="2564904"/>
            <a:ext cx="1326267" cy="813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63,5</a:t>
            </a:r>
          </a:p>
          <a:p>
            <a:pPr algn="ctr"/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ставок всего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3966685" y="2564904"/>
            <a:ext cx="1326267" cy="813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70,75</a:t>
            </a:r>
          </a:p>
          <a:p>
            <a:pPr algn="ctr"/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ставок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всего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711549" y="5730354"/>
            <a:ext cx="88570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 2019 год было нанято </a:t>
            </a:r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человек всего. Из них врачей 8 чел., СМП 5чел.</a:t>
            </a:r>
          </a:p>
          <a:p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Повышение квалификации прошли </a:t>
            </a:r>
            <a:r>
              <a:rPr lang="ru-RU" sz="20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44</a:t>
            </a:r>
            <a:r>
              <a:rPr lang="ru-RU" sz="2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человека (24 врача и 20 медсестер)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5025370"/>
            <a:ext cx="1355958" cy="135595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13</a:t>
            </a:fld>
            <a:endParaRPr lang="ru-RU"/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2524295040"/>
              </p:ext>
            </p:extLst>
          </p:nvPr>
        </p:nvGraphicFramePr>
        <p:xfrm>
          <a:off x="6062153" y="1443185"/>
          <a:ext cx="3024336" cy="3278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Заголовок 1"/>
          <p:cNvSpPr txBox="1">
            <a:spLocks/>
          </p:cNvSpPr>
          <p:nvPr/>
        </p:nvSpPr>
        <p:spPr>
          <a:xfrm>
            <a:off x="6816080" y="2590202"/>
            <a:ext cx="1326267" cy="813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47,5</a:t>
            </a:r>
          </a:p>
          <a:p>
            <a:pPr algn="ctr"/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ставок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всего</a:t>
            </a:r>
          </a:p>
        </p:txBody>
      </p:sp>
    </p:spTree>
    <p:extLst>
      <p:ext uri="{BB962C8B-B14F-4D97-AF65-F5344CB8AC3E}">
        <p14:creationId xmlns:p14="http://schemas.microsoft.com/office/powerpoint/2010/main" val="412784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6167932" y="549275"/>
            <a:ext cx="5544692" cy="863501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Участие в массовых акциях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Содержимое 3"/>
          <p:cNvSpPr>
            <a:spLocks noGrp="1"/>
          </p:cNvSpPr>
          <p:nvPr>
            <p:ph sz="half" idx="1"/>
          </p:nvPr>
        </p:nvSpPr>
        <p:spPr>
          <a:xfrm>
            <a:off x="5879372" y="1124743"/>
            <a:ext cx="5833251" cy="561726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Медицинские работники учреждения принимают активное участие в жизни города:</a:t>
            </a:r>
            <a:endParaRPr lang="ru-RU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/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Летом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2019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 врачи участвовали в проекте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«Шатры здоровья»,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который проходил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парке «Таганский». За период проекта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врачи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отвечали на вопросы родителей, давали рекомендации по наблюдению детей, вакцинации, профилактике различных состояний. </a:t>
            </a:r>
            <a:endParaRPr lang="ru-RU" sz="14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/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2019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 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врач-хирург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ГБУЗ «ДГП № 104 ДЗМ</a:t>
            </a:r>
            <a:r>
              <a:rPr lang="ru-RU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 Козлова Ю.А. получила статус «Московский врач».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4" r="22702"/>
          <a:stretch/>
        </p:blipFill>
        <p:spPr>
          <a:xfrm>
            <a:off x="-240703" y="-111012"/>
            <a:ext cx="5879372" cy="7272052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6096000" y="549275"/>
            <a:ext cx="5400675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81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90476"/>
            <a:ext cx="12192000" cy="697586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49" cy="541655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Мероприятия в поликлиниках, реализованные в 2019 году</a:t>
            </a:r>
            <a:endParaRPr lang="ru-RU" sz="3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943813" y="1099498"/>
            <a:ext cx="2052306" cy="5497268"/>
            <a:chOff x="3809673" y="1100084"/>
            <a:chExt cx="2052306" cy="5497268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809751" y="1700808"/>
              <a:ext cx="2052228" cy="4896544"/>
            </a:xfrm>
            <a:prstGeom prst="roundRect">
              <a:avLst>
                <a:gd name="adj" fmla="val 346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809673" y="2440487"/>
              <a:ext cx="205230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Повышение комфорта пребывания</a:t>
              </a:r>
              <a:endPara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809751" y="2996952"/>
              <a:ext cx="205222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Создание унифицированной системы навигации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Создание зон комфортного ожидания приема дежурного врача</a:t>
              </a:r>
            </a:p>
          </p:txBody>
        </p:sp>
        <p:sp>
          <p:nvSpPr>
            <p:cNvPr id="35" name="Овал 34"/>
            <p:cNvSpPr/>
            <p:nvPr/>
          </p:nvSpPr>
          <p:spPr>
            <a:xfrm>
              <a:off x="4013443" y="1100084"/>
              <a:ext cx="1264928" cy="1264928"/>
            </a:xfrm>
            <a:prstGeom prst="ellipse">
              <a:avLst/>
            </a:prstGeom>
            <a:solidFill>
              <a:srgbClr val="E4E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3702" y="1250618"/>
              <a:ext cx="944409" cy="944409"/>
            </a:xfrm>
            <a:prstGeom prst="rect">
              <a:avLst/>
            </a:prstGeom>
          </p:spPr>
        </p:pic>
      </p:grpSp>
      <p:grpSp>
        <p:nvGrpSpPr>
          <p:cNvPr id="2" name="Группа 1"/>
          <p:cNvGrpSpPr/>
          <p:nvPr/>
        </p:nvGrpSpPr>
        <p:grpSpPr>
          <a:xfrm>
            <a:off x="3756610" y="1099498"/>
            <a:ext cx="2052228" cy="5497268"/>
            <a:chOff x="1622470" y="1100084"/>
            <a:chExt cx="2052228" cy="549726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622470" y="1700808"/>
              <a:ext cx="2052228" cy="4896544"/>
            </a:xfrm>
            <a:prstGeom prst="roundRect">
              <a:avLst>
                <a:gd name="adj" fmla="val 346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22470" y="2440487"/>
              <a:ext cx="20431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Открытая информационная среда</a:t>
              </a:r>
              <a:endPara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37" name="Овал 36"/>
            <p:cNvSpPr/>
            <p:nvPr/>
          </p:nvSpPr>
          <p:spPr>
            <a:xfrm>
              <a:off x="1847528" y="1100084"/>
              <a:ext cx="1264928" cy="1264928"/>
            </a:xfrm>
            <a:prstGeom prst="ellipse">
              <a:avLst/>
            </a:prstGeom>
            <a:solidFill>
              <a:srgbClr val="E4E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6307" y="1288955"/>
              <a:ext cx="783962" cy="783962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8131093" y="1099498"/>
            <a:ext cx="2052307" cy="5497268"/>
            <a:chOff x="5996953" y="1100084"/>
            <a:chExt cx="2052307" cy="5497268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5997032" y="1700808"/>
              <a:ext cx="2052228" cy="4896544"/>
            </a:xfrm>
            <a:prstGeom prst="roundRect">
              <a:avLst>
                <a:gd name="adj" fmla="val 346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996953" y="2440487"/>
              <a:ext cx="205230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Повышение доступности мед. помощи</a:t>
              </a:r>
              <a:endPara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023992" y="2996952"/>
              <a:ext cx="1944216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Возможность записи к педиатрам улучшилась на </a:t>
              </a:r>
              <a:r>
                <a:rPr lang="ru-RU" sz="1400" b="1" dirty="0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1,7%</a:t>
              </a:r>
            </a:p>
            <a:p>
              <a:endParaRPr lang="ru-RU" sz="1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r>
                <a:rPr lang="ru-RU" sz="1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Возможность записи к </a:t>
              </a:r>
              <a:r>
                <a:rPr lang="ru-RU" sz="1200" dirty="0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специалистам 1-го </a:t>
              </a:r>
              <a:r>
                <a:rPr lang="ru-RU" sz="1200" dirty="0" err="1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ур</a:t>
              </a:r>
              <a:r>
                <a:rPr lang="ru-RU" sz="1200" dirty="0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 </a:t>
              </a:r>
              <a:r>
                <a:rPr lang="ru-RU" sz="1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улучшилась на </a:t>
              </a:r>
              <a:r>
                <a:rPr lang="ru-RU" sz="1400" b="1" dirty="0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1,2%</a:t>
              </a:r>
            </a:p>
            <a:p>
              <a:r>
                <a:rPr lang="ru-RU" sz="1200" dirty="0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К специалистам 2-го </a:t>
              </a:r>
              <a:r>
                <a:rPr lang="ru-RU" sz="1200" dirty="0" err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ур</a:t>
              </a:r>
              <a:r>
                <a:rPr lang="ru-RU" sz="1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 улучшилась на </a:t>
              </a:r>
              <a:r>
                <a:rPr lang="ru-RU" sz="1400" b="1" dirty="0" smtClean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0,7%</a:t>
              </a:r>
              <a:endPara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endPara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39" name="Овал 38"/>
            <p:cNvSpPr/>
            <p:nvPr/>
          </p:nvSpPr>
          <p:spPr>
            <a:xfrm>
              <a:off x="6204706" y="1100084"/>
              <a:ext cx="1264928" cy="1264928"/>
            </a:xfrm>
            <a:prstGeom prst="ellipse">
              <a:avLst/>
            </a:prstGeom>
            <a:solidFill>
              <a:srgbClr val="E4E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266" y="1247669"/>
              <a:ext cx="883524" cy="883524"/>
            </a:xfrm>
            <a:prstGeom prst="rect">
              <a:avLst/>
            </a:prstGeom>
          </p:spPr>
        </p:pic>
      </p:grpSp>
      <p:sp>
        <p:nvSpPr>
          <p:cNvPr id="29" name="Прямоугольник 28"/>
          <p:cNvSpPr/>
          <p:nvPr/>
        </p:nvSpPr>
        <p:spPr>
          <a:xfrm>
            <a:off x="3791744" y="2996952"/>
            <a:ext cx="20522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Оперативный мониторинг работы МО с помощью системы видеонаблюдения и отзывов пациентов в интернете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559496" y="1700222"/>
            <a:ext cx="2052228" cy="4896544"/>
          </a:xfrm>
          <a:prstGeom prst="roundRect">
            <a:avLst>
              <a:gd name="adj" fmla="val 34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59496" y="2439901"/>
            <a:ext cx="20645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Оптимизация работы поликлиники</a:t>
            </a:r>
            <a:endParaRPr lang="ru-RU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71789" y="2996366"/>
            <a:ext cx="21200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Открытие </a:t>
            </a:r>
            <a:r>
              <a:rPr lang="en-US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Call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-центра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Развитие 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справочно-информационного отдела и входной группы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Внедрение стандарта организации рабочего пространства по принципу 5С на стойке информации и в кабинете дежурного врача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службу вызова на дом внедрена система «Мобильный АРМ», все врачи обеспечены планшетами с доступом в ЕМИАС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Внедрение ЕРИС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Оцифровка вакцинации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Внедрение функционала «Медсестра прививочная»</a:t>
            </a: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1662720" y="1099498"/>
            <a:ext cx="1264928" cy="1264928"/>
          </a:xfrm>
          <a:prstGeom prst="ellipse">
            <a:avLst/>
          </a:prstGeom>
          <a:solidFill>
            <a:srgbClr val="E4EF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250" y="1299745"/>
            <a:ext cx="837130" cy="837130"/>
          </a:xfrm>
          <a:prstGeom prst="rect">
            <a:avLst/>
          </a:prstGeom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7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2D050"/>
      </a:accent1>
      <a:accent2>
        <a:srgbClr val="ED7D31"/>
      </a:accent2>
      <a:accent3>
        <a:srgbClr val="A5A5A5"/>
      </a:accent3>
      <a:accent4>
        <a:srgbClr val="FFC000"/>
      </a:accent4>
      <a:accent5>
        <a:srgbClr val="92D050"/>
      </a:accent5>
      <a:accent6>
        <a:srgbClr val="70AD47"/>
      </a:accent6>
      <a:hlink>
        <a:srgbClr val="92D050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2570</TotalTime>
  <Words>849</Words>
  <Application>Microsoft Office PowerPoint</Application>
  <PresentationFormat>Широкоэкранный</PresentationFormat>
  <Paragraphs>242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Тема Office</vt:lpstr>
      <vt:lpstr>Годовой отчет</vt:lpstr>
      <vt:lpstr>Основные показатели работы</vt:lpstr>
      <vt:lpstr>Презентация PowerPoint</vt:lpstr>
      <vt:lpstr>Посещения в 2019 году </vt:lpstr>
      <vt:lpstr>Дети-сироты, опекаемые</vt:lpstr>
      <vt:lpstr>Профилактические осмотры</vt:lpstr>
      <vt:lpstr>Прививочная работа: гепатит, корь, краснуха, дифтерия, паротит, столбняк, коклюш</vt:lpstr>
      <vt:lpstr>Показатели заболеваемости</vt:lpstr>
      <vt:lpstr>Повышение комфорта пребывания в поликлинике</vt:lpstr>
      <vt:lpstr>Работа по рассмотрению жалоб и обращений граждан</vt:lpstr>
      <vt:lpstr>Оборудование поликлиники</vt:lpstr>
      <vt:lpstr>Медицинские организации оказывают помощь по различным профилям</vt:lpstr>
      <vt:lpstr>Кадры 2019 года</vt:lpstr>
      <vt:lpstr>Участие в массовых акциях</vt:lpstr>
      <vt:lpstr>Мероприятия в поликлиниках, реализованные в 2019 году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Годовой отчет</dc:title>
  <dc:creator>Тихонов Евгений Юрьевич</dc:creator>
  <cp:lastModifiedBy>User</cp:lastModifiedBy>
  <cp:revision>195</cp:revision>
  <cp:lastPrinted>2020-08-27T08:27:26Z</cp:lastPrinted>
  <dcterms:created xsi:type="dcterms:W3CDTF">2019-02-11T07:19:05Z</dcterms:created>
  <dcterms:modified xsi:type="dcterms:W3CDTF">2020-09-22T08:59:45Z</dcterms:modified>
</cp:coreProperties>
</file>